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6"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4630400" cy="8229600"/>
  <p:notesSz cx="8229600" cy="14630400"/>
  <p:embeddedFontLst>
    <p:embeddedFont>
      <p:font typeface="Garamond" panose="02020404030301010803" pitchFamily="18" charset="0"/>
      <p:regular r:id="rId14"/>
      <p:bold r:id="rId15"/>
      <p:italic r:id="rId16"/>
    </p:embeddedFont>
    <p:embeddedFont>
      <p:font typeface="Lato" panose="020F0502020204030203" pitchFamily="34" charset="0"/>
      <p:regular r:id="rId17"/>
      <p:bold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379" y="9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96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48A87A34-81AB-432B-8DAE-1953F412C126}" type="datetimeFigureOut">
              <a:rPr lang="en-US" smtClean="0"/>
              <a:t>3/21/2025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6D22F896-40B5-4ADD-8801-0D06FADFA095}" type="slidenum">
              <a:rPr lang="en-US" smtClean="0"/>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97421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1368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2645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4878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81524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44554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4802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4711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25434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76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3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59042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915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196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330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590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320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262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151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60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6568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09601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943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4217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98784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066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64115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8A87A34-81AB-432B-8DAE-1953F412C126}" type="datetimeFigureOut">
              <a:rPr lang="en-US" smtClean="0"/>
              <a:pPr/>
              <a:t>3/21/2025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086960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Kubernetes Failure Prediction: An AI/ML Model</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This presentation explores the development of an AI/ML model for predicting failures in Kubernetes clusters. Proactive prediction is crucial for maintaining high availability and optimizing resource usage. We will cover the methodology, data preprocessing, feature engineering, model selection, and evaluation of this model.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49423"/>
            <a:ext cx="6337697"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Results and Visualization</a:t>
            </a:r>
            <a:endParaRPr lang="en-US" sz="4450" dirty="0"/>
          </a:p>
        </p:txBody>
      </p:sp>
      <p:sp>
        <p:nvSpPr>
          <p:cNvPr id="3" name="Text 1"/>
          <p:cNvSpPr/>
          <p:nvPr/>
        </p:nvSpPr>
        <p:spPr>
          <a:xfrm>
            <a:off x="793790" y="33251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Correlation Heatmap</a:t>
            </a:r>
            <a:endParaRPr lang="en-US" sz="2200" dirty="0"/>
          </a:p>
        </p:txBody>
      </p:sp>
      <p:sp>
        <p:nvSpPr>
          <p:cNvPr id="4" name="Text 2"/>
          <p:cNvSpPr/>
          <p:nvPr/>
        </p:nvSpPr>
        <p:spPr>
          <a:xfrm>
            <a:off x="793790" y="390632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Displayed the correlation between metrics. Identified strong relationships between CPU usage, memory usage, and network latency.</a:t>
            </a:r>
            <a:endParaRPr lang="en-US" sz="1750" dirty="0"/>
          </a:p>
        </p:txBody>
      </p:sp>
      <p:sp>
        <p:nvSpPr>
          <p:cNvPr id="5" name="Text 3"/>
          <p:cNvSpPr/>
          <p:nvPr/>
        </p:nvSpPr>
        <p:spPr>
          <a:xfrm>
            <a:off x="7599521" y="3325178"/>
            <a:ext cx="3216116"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Feature Importance Plots</a:t>
            </a:r>
            <a:endParaRPr lang="en-US" sz="2200" dirty="0"/>
          </a:p>
        </p:txBody>
      </p:sp>
      <p:sp>
        <p:nvSpPr>
          <p:cNvPr id="6" name="Text 4"/>
          <p:cNvSpPr/>
          <p:nvPr/>
        </p:nvSpPr>
        <p:spPr>
          <a:xfrm>
            <a:off x="7599521" y="39063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Highlighted the most significant predictors: CPU usage, memory usage, and network latency.</a:t>
            </a:r>
            <a:endParaRPr lang="en-US" sz="1750" dirty="0"/>
          </a:p>
        </p:txBody>
      </p:sp>
      <p:sp>
        <p:nvSpPr>
          <p:cNvPr id="7" name="Text 5"/>
          <p:cNvSpPr/>
          <p:nvPr/>
        </p:nvSpPr>
        <p:spPr>
          <a:xfrm>
            <a:off x="793790" y="545425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Correlation heatmaps and feature importance plots help visualize the model's findings and identify key factors contributing to failures.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62036"/>
            <a:ext cx="13042822" cy="2401268"/>
          </a:xfrm>
          <a:prstGeom prst="rect">
            <a:avLst/>
          </a:prstGeom>
        </p:spPr>
      </p:pic>
      <p:sp>
        <p:nvSpPr>
          <p:cNvPr id="3" name="Text 0"/>
          <p:cNvSpPr/>
          <p:nvPr/>
        </p:nvSpPr>
        <p:spPr>
          <a:xfrm>
            <a:off x="793790" y="3327083"/>
            <a:ext cx="9041368" cy="673418"/>
          </a:xfrm>
          <a:prstGeom prst="rect">
            <a:avLst/>
          </a:prstGeom>
          <a:noFill/>
          <a:ln/>
        </p:spPr>
        <p:txBody>
          <a:bodyPr wrap="none" lIns="0" tIns="0" rIns="0" bIns="0" rtlCol="0" anchor="t"/>
          <a:lstStyle/>
          <a:p>
            <a:pPr marL="0" indent="0" algn="l">
              <a:lnSpc>
                <a:spcPts val="5300"/>
              </a:lnSpc>
              <a:buNone/>
            </a:pPr>
            <a:r>
              <a:rPr lang="en-US" sz="4200" b="1" dirty="0">
                <a:solidFill>
                  <a:srgbClr val="282824"/>
                </a:solidFill>
                <a:latin typeface="Lato Bold" pitchFamily="34" charset="0"/>
                <a:ea typeface="Lato Bold" pitchFamily="34" charset="-122"/>
                <a:cs typeface="Lato Bold" pitchFamily="34" charset="-120"/>
              </a:rPr>
              <a:t>Limitations and Future Improvements</a:t>
            </a:r>
            <a:endParaRPr lang="en-US" sz="4200" dirty="0"/>
          </a:p>
        </p:txBody>
      </p:sp>
      <p:sp>
        <p:nvSpPr>
          <p:cNvPr id="4" name="Shape 1"/>
          <p:cNvSpPr/>
          <p:nvPr/>
        </p:nvSpPr>
        <p:spPr>
          <a:xfrm>
            <a:off x="793790" y="4970026"/>
            <a:ext cx="4132183" cy="215384"/>
          </a:xfrm>
          <a:prstGeom prst="roundRect">
            <a:avLst>
              <a:gd name="adj" fmla="val 15007"/>
            </a:avLst>
          </a:prstGeom>
          <a:solidFill>
            <a:srgbClr val="E5DFD2"/>
          </a:solidFill>
          <a:ln/>
        </p:spPr>
      </p:sp>
      <p:sp>
        <p:nvSpPr>
          <p:cNvPr id="5" name="Text 2"/>
          <p:cNvSpPr/>
          <p:nvPr/>
        </p:nvSpPr>
        <p:spPr>
          <a:xfrm>
            <a:off x="793790" y="5508546"/>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Real-time Prediction</a:t>
            </a:r>
            <a:endParaRPr lang="en-US" sz="2100" dirty="0"/>
          </a:p>
        </p:txBody>
      </p:sp>
      <p:sp>
        <p:nvSpPr>
          <p:cNvPr id="6" name="Text 3"/>
          <p:cNvSpPr/>
          <p:nvPr/>
        </p:nvSpPr>
        <p:spPr>
          <a:xfrm>
            <a:off x="793790" y="5974318"/>
            <a:ext cx="4132183" cy="689610"/>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Deploy the model with real-time Kubernetes metrics.</a:t>
            </a:r>
            <a:endParaRPr lang="en-US" sz="1650" dirty="0"/>
          </a:p>
        </p:txBody>
      </p:sp>
      <p:sp>
        <p:nvSpPr>
          <p:cNvPr id="7" name="Shape 4"/>
          <p:cNvSpPr/>
          <p:nvPr/>
        </p:nvSpPr>
        <p:spPr>
          <a:xfrm>
            <a:off x="5249108" y="4646771"/>
            <a:ext cx="4132183" cy="215384"/>
          </a:xfrm>
          <a:prstGeom prst="roundRect">
            <a:avLst>
              <a:gd name="adj" fmla="val 15007"/>
            </a:avLst>
          </a:prstGeom>
          <a:solidFill>
            <a:srgbClr val="E5DFD2"/>
          </a:solidFill>
          <a:ln/>
        </p:spPr>
      </p:sp>
      <p:sp>
        <p:nvSpPr>
          <p:cNvPr id="8" name="Text 5"/>
          <p:cNvSpPr/>
          <p:nvPr/>
        </p:nvSpPr>
        <p:spPr>
          <a:xfrm>
            <a:off x="5249108" y="518529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Anomaly Detection</a:t>
            </a:r>
            <a:endParaRPr lang="en-US" sz="2100" dirty="0"/>
          </a:p>
        </p:txBody>
      </p:sp>
      <p:sp>
        <p:nvSpPr>
          <p:cNvPr id="9" name="Text 6"/>
          <p:cNvSpPr/>
          <p:nvPr/>
        </p:nvSpPr>
        <p:spPr>
          <a:xfrm>
            <a:off x="5249108" y="5651063"/>
            <a:ext cx="4132183" cy="689610"/>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Add anomaly detection algorithms for better failure detection.</a:t>
            </a:r>
            <a:endParaRPr lang="en-US" sz="1650" dirty="0"/>
          </a:p>
        </p:txBody>
      </p:sp>
      <p:sp>
        <p:nvSpPr>
          <p:cNvPr id="10" name="Shape 7"/>
          <p:cNvSpPr/>
          <p:nvPr/>
        </p:nvSpPr>
        <p:spPr>
          <a:xfrm>
            <a:off x="9704427" y="4323636"/>
            <a:ext cx="4132183" cy="215384"/>
          </a:xfrm>
          <a:prstGeom prst="roundRect">
            <a:avLst>
              <a:gd name="adj" fmla="val 15007"/>
            </a:avLst>
          </a:prstGeom>
          <a:solidFill>
            <a:srgbClr val="E5DFD2"/>
          </a:solidFill>
          <a:ln/>
        </p:spPr>
      </p:sp>
      <p:sp>
        <p:nvSpPr>
          <p:cNvPr id="11" name="Text 8"/>
          <p:cNvSpPr/>
          <p:nvPr/>
        </p:nvSpPr>
        <p:spPr>
          <a:xfrm>
            <a:off x="9704427" y="4862155"/>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Integration</a:t>
            </a:r>
            <a:endParaRPr lang="en-US" sz="2100" dirty="0"/>
          </a:p>
        </p:txBody>
      </p:sp>
      <p:sp>
        <p:nvSpPr>
          <p:cNvPr id="12" name="Text 9"/>
          <p:cNvSpPr/>
          <p:nvPr/>
        </p:nvSpPr>
        <p:spPr>
          <a:xfrm>
            <a:off x="9704427" y="5327928"/>
            <a:ext cx="4132183" cy="689610"/>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Incorporate the model with Prometheus and Grafana for real-time monitoring.</a:t>
            </a:r>
            <a:endParaRPr lang="en-US" sz="1650" dirty="0"/>
          </a:p>
        </p:txBody>
      </p:sp>
      <p:sp>
        <p:nvSpPr>
          <p:cNvPr id="13" name="Text 10"/>
          <p:cNvSpPr/>
          <p:nvPr/>
        </p:nvSpPr>
        <p:spPr>
          <a:xfrm>
            <a:off x="793790" y="6906339"/>
            <a:ext cx="13042821" cy="689610"/>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Future improvements include real-time prediction, anomaly detection, and integration with monitoring tools. Bayesian optimization can further fine-tune hyperparameters.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32516"/>
            <a:ext cx="8800386"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Problem Statement: The Challenge</a:t>
            </a:r>
            <a:endParaRPr lang="en-US" sz="4450" dirty="0"/>
          </a:p>
        </p:txBody>
      </p:sp>
      <p:sp>
        <p:nvSpPr>
          <p:cNvPr id="3" name="Text 1"/>
          <p:cNvSpPr/>
          <p:nvPr/>
        </p:nvSpPr>
        <p:spPr>
          <a:xfrm>
            <a:off x="793790" y="33082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Operational Issues</a:t>
            </a:r>
            <a:endParaRPr lang="en-US" sz="2200" dirty="0"/>
          </a:p>
        </p:txBody>
      </p:sp>
      <p:sp>
        <p:nvSpPr>
          <p:cNvPr id="4" name="Text 2"/>
          <p:cNvSpPr/>
          <p:nvPr/>
        </p:nvSpPr>
        <p:spPr>
          <a:xfrm>
            <a:off x="793790" y="3889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Pod crashes</a:t>
            </a:r>
            <a:endParaRPr lang="en-US" sz="1750" dirty="0"/>
          </a:p>
        </p:txBody>
      </p:sp>
      <p:sp>
        <p:nvSpPr>
          <p:cNvPr id="5" name="Text 3"/>
          <p:cNvSpPr/>
          <p:nvPr/>
        </p:nvSpPr>
        <p:spPr>
          <a:xfrm>
            <a:off x="793790" y="4331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Resource bottlenecks</a:t>
            </a:r>
            <a:endParaRPr lang="en-US" sz="1750" dirty="0"/>
          </a:p>
        </p:txBody>
      </p:sp>
      <p:sp>
        <p:nvSpPr>
          <p:cNvPr id="6" name="Text 4"/>
          <p:cNvSpPr/>
          <p:nvPr/>
        </p:nvSpPr>
        <p:spPr>
          <a:xfrm>
            <a:off x="793790" y="4773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Network issues</a:t>
            </a:r>
            <a:endParaRPr lang="en-US" sz="1750" dirty="0"/>
          </a:p>
        </p:txBody>
      </p:sp>
      <p:sp>
        <p:nvSpPr>
          <p:cNvPr id="7" name="Text 5"/>
          <p:cNvSpPr/>
          <p:nvPr/>
        </p:nvSpPr>
        <p:spPr>
          <a:xfrm>
            <a:off x="7599521" y="33082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Impact</a:t>
            </a:r>
            <a:endParaRPr lang="en-US" sz="2200" dirty="0"/>
          </a:p>
        </p:txBody>
      </p:sp>
      <p:sp>
        <p:nvSpPr>
          <p:cNvPr id="8" name="Text 6"/>
          <p:cNvSpPr/>
          <p:nvPr/>
        </p:nvSpPr>
        <p:spPr>
          <a:xfrm>
            <a:off x="7599521" y="3889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Downtime and service disruptions</a:t>
            </a:r>
            <a:endParaRPr lang="en-US" sz="1750" dirty="0"/>
          </a:p>
        </p:txBody>
      </p:sp>
      <p:sp>
        <p:nvSpPr>
          <p:cNvPr id="9" name="Text 7"/>
          <p:cNvSpPr/>
          <p:nvPr/>
        </p:nvSpPr>
        <p:spPr>
          <a:xfrm>
            <a:off x="7599521" y="4331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Degraded application performance</a:t>
            </a:r>
            <a:endParaRPr lang="en-US" sz="1750" dirty="0"/>
          </a:p>
        </p:txBody>
      </p:sp>
      <p:sp>
        <p:nvSpPr>
          <p:cNvPr id="10" name="Text 8"/>
          <p:cNvSpPr/>
          <p:nvPr/>
        </p:nvSpPr>
        <p:spPr>
          <a:xfrm>
            <a:off x="7599521" y="4773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Increased operational costs</a:t>
            </a:r>
            <a:endParaRPr lang="en-US" sz="1750" dirty="0"/>
          </a:p>
        </p:txBody>
      </p:sp>
      <p:sp>
        <p:nvSpPr>
          <p:cNvPr id="11" name="Text 9"/>
          <p:cNvSpPr/>
          <p:nvPr/>
        </p:nvSpPr>
        <p:spPr>
          <a:xfrm>
            <a:off x="793790" y="54711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Kubernetes clusters face issues that lead to downtime, performance degradation, and increased costs. The objective is to build a model that predicts these failures and improves reliability by enabling early intervention.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8482" y="1017672"/>
            <a:ext cx="4110893" cy="6166340"/>
          </a:xfrm>
          <a:prstGeom prst="rect">
            <a:avLst/>
          </a:prstGeom>
        </p:spPr>
      </p:pic>
      <p:sp>
        <p:nvSpPr>
          <p:cNvPr id="3" name="Text 0"/>
          <p:cNvSpPr/>
          <p:nvPr/>
        </p:nvSpPr>
        <p:spPr>
          <a:xfrm>
            <a:off x="6280190" y="767001"/>
            <a:ext cx="7238048" cy="673418"/>
          </a:xfrm>
          <a:prstGeom prst="rect">
            <a:avLst/>
          </a:prstGeom>
          <a:noFill/>
          <a:ln/>
        </p:spPr>
        <p:txBody>
          <a:bodyPr wrap="none" lIns="0" tIns="0" rIns="0" bIns="0" rtlCol="0" anchor="t"/>
          <a:lstStyle/>
          <a:p>
            <a:pPr marL="0" indent="0" algn="l">
              <a:lnSpc>
                <a:spcPts val="5300"/>
              </a:lnSpc>
              <a:buNone/>
            </a:pPr>
            <a:r>
              <a:rPr lang="en-US" sz="4200" b="1" dirty="0">
                <a:solidFill>
                  <a:srgbClr val="282824"/>
                </a:solidFill>
                <a:latin typeface="Lato Bold" pitchFamily="34" charset="0"/>
                <a:ea typeface="Lato Bold" pitchFamily="34" charset="-122"/>
                <a:cs typeface="Lato Bold" pitchFamily="34" charset="-120"/>
              </a:rPr>
              <a:t>Methodology: Data Collection</a:t>
            </a:r>
            <a:endParaRPr lang="en-US" sz="4200" dirty="0"/>
          </a:p>
        </p:txBody>
      </p:sp>
      <p:sp>
        <p:nvSpPr>
          <p:cNvPr id="4" name="Shape 1"/>
          <p:cNvSpPr/>
          <p:nvPr/>
        </p:nvSpPr>
        <p:spPr>
          <a:xfrm>
            <a:off x="6280190" y="2005965"/>
            <a:ext cx="484823" cy="484823"/>
          </a:xfrm>
          <a:prstGeom prst="roundRect">
            <a:avLst>
              <a:gd name="adj" fmla="val 6667"/>
            </a:avLst>
          </a:prstGeom>
          <a:solidFill>
            <a:srgbClr val="E5DFD2"/>
          </a:solidFill>
          <a:ln/>
        </p:spPr>
      </p:sp>
      <p:sp>
        <p:nvSpPr>
          <p:cNvPr id="5" name="Text 2"/>
          <p:cNvSpPr/>
          <p:nvPr/>
        </p:nvSpPr>
        <p:spPr>
          <a:xfrm>
            <a:off x="6980396" y="2005965"/>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Synthetic Dataset</a:t>
            </a:r>
            <a:endParaRPr lang="en-US" sz="2100" dirty="0"/>
          </a:p>
        </p:txBody>
      </p:sp>
      <p:sp>
        <p:nvSpPr>
          <p:cNvPr id="6" name="Text 3"/>
          <p:cNvSpPr/>
          <p:nvPr/>
        </p:nvSpPr>
        <p:spPr>
          <a:xfrm>
            <a:off x="6980396" y="2471738"/>
            <a:ext cx="2970371" cy="1034415"/>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A synthetic dataset simulating Kubernetes cluster behavior was generated using Python.</a:t>
            </a:r>
            <a:endParaRPr lang="en-US" sz="1650" dirty="0"/>
          </a:p>
        </p:txBody>
      </p:sp>
      <p:sp>
        <p:nvSpPr>
          <p:cNvPr id="7" name="Shape 4"/>
          <p:cNvSpPr/>
          <p:nvPr/>
        </p:nvSpPr>
        <p:spPr>
          <a:xfrm>
            <a:off x="10166152" y="2005965"/>
            <a:ext cx="484823" cy="484823"/>
          </a:xfrm>
          <a:prstGeom prst="roundRect">
            <a:avLst>
              <a:gd name="adj" fmla="val 6667"/>
            </a:avLst>
          </a:prstGeom>
          <a:solidFill>
            <a:srgbClr val="E5DFD2"/>
          </a:solidFill>
          <a:ln/>
        </p:spPr>
      </p:sp>
      <p:sp>
        <p:nvSpPr>
          <p:cNvPr id="8" name="Text 5"/>
          <p:cNvSpPr/>
          <p:nvPr/>
        </p:nvSpPr>
        <p:spPr>
          <a:xfrm>
            <a:off x="10866358" y="2005965"/>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Metrics</a:t>
            </a:r>
            <a:endParaRPr lang="en-US" sz="2100" dirty="0"/>
          </a:p>
        </p:txBody>
      </p:sp>
      <p:sp>
        <p:nvSpPr>
          <p:cNvPr id="9" name="Text 6"/>
          <p:cNvSpPr/>
          <p:nvPr/>
        </p:nvSpPr>
        <p:spPr>
          <a:xfrm>
            <a:off x="10866358" y="2471738"/>
            <a:ext cx="2970371"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CPU usage</a:t>
            </a:r>
            <a:endParaRPr lang="en-US" sz="1650" dirty="0"/>
          </a:p>
        </p:txBody>
      </p:sp>
      <p:sp>
        <p:nvSpPr>
          <p:cNvPr id="10" name="Text 7"/>
          <p:cNvSpPr/>
          <p:nvPr/>
        </p:nvSpPr>
        <p:spPr>
          <a:xfrm>
            <a:off x="10866358" y="2891909"/>
            <a:ext cx="2970371"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Memory usage</a:t>
            </a:r>
            <a:endParaRPr lang="en-US" sz="1650" dirty="0"/>
          </a:p>
        </p:txBody>
      </p:sp>
      <p:sp>
        <p:nvSpPr>
          <p:cNvPr id="11" name="Text 8"/>
          <p:cNvSpPr/>
          <p:nvPr/>
        </p:nvSpPr>
        <p:spPr>
          <a:xfrm>
            <a:off x="10866358" y="3312081"/>
            <a:ext cx="2970371"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Network I/O</a:t>
            </a:r>
            <a:endParaRPr lang="en-US" sz="1650" dirty="0"/>
          </a:p>
        </p:txBody>
      </p:sp>
      <p:sp>
        <p:nvSpPr>
          <p:cNvPr id="12" name="Shape 9"/>
          <p:cNvSpPr/>
          <p:nvPr/>
        </p:nvSpPr>
        <p:spPr>
          <a:xfrm>
            <a:off x="6280190" y="4114681"/>
            <a:ext cx="484823" cy="484823"/>
          </a:xfrm>
          <a:prstGeom prst="roundRect">
            <a:avLst>
              <a:gd name="adj" fmla="val 6667"/>
            </a:avLst>
          </a:prstGeom>
          <a:solidFill>
            <a:srgbClr val="E5DFD2"/>
          </a:solidFill>
          <a:ln/>
        </p:spPr>
      </p:sp>
      <p:sp>
        <p:nvSpPr>
          <p:cNvPr id="13" name="Text 10"/>
          <p:cNvSpPr/>
          <p:nvPr/>
        </p:nvSpPr>
        <p:spPr>
          <a:xfrm>
            <a:off x="6980396" y="411468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Bold" pitchFamily="34" charset="0"/>
                <a:ea typeface="Lato Bold" pitchFamily="34" charset="-122"/>
                <a:cs typeface="Lato Bold" pitchFamily="34" charset="-120"/>
              </a:rPr>
              <a:t>Failure Types</a:t>
            </a:r>
            <a:endParaRPr lang="en-US" sz="2100" dirty="0"/>
          </a:p>
        </p:txBody>
      </p:sp>
      <p:sp>
        <p:nvSpPr>
          <p:cNvPr id="14" name="Text 11"/>
          <p:cNvSpPr/>
          <p:nvPr/>
        </p:nvSpPr>
        <p:spPr>
          <a:xfrm>
            <a:off x="6980396" y="4580453"/>
            <a:ext cx="6856214"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Node Failure (5%)</a:t>
            </a:r>
            <a:endParaRPr lang="en-US" sz="1650" dirty="0"/>
          </a:p>
        </p:txBody>
      </p:sp>
      <p:sp>
        <p:nvSpPr>
          <p:cNvPr id="15" name="Text 12"/>
          <p:cNvSpPr/>
          <p:nvPr/>
        </p:nvSpPr>
        <p:spPr>
          <a:xfrm>
            <a:off x="6980396" y="5000625"/>
            <a:ext cx="6856214"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Resource Exhaustion (5%)</a:t>
            </a:r>
            <a:endParaRPr lang="en-US" sz="1650" dirty="0"/>
          </a:p>
        </p:txBody>
      </p:sp>
      <p:sp>
        <p:nvSpPr>
          <p:cNvPr id="16" name="Text 13"/>
          <p:cNvSpPr/>
          <p:nvPr/>
        </p:nvSpPr>
        <p:spPr>
          <a:xfrm>
            <a:off x="6980396" y="5420797"/>
            <a:ext cx="6856214"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Network Issue (3%)</a:t>
            </a:r>
            <a:endParaRPr lang="en-US" sz="1650" dirty="0"/>
          </a:p>
        </p:txBody>
      </p:sp>
      <p:sp>
        <p:nvSpPr>
          <p:cNvPr id="17" name="Text 14"/>
          <p:cNvSpPr/>
          <p:nvPr/>
        </p:nvSpPr>
        <p:spPr>
          <a:xfrm>
            <a:off x="6980396" y="5840968"/>
            <a:ext cx="6856214"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4A4A45"/>
                </a:solidFill>
                <a:latin typeface="Lato" pitchFamily="34" charset="0"/>
                <a:ea typeface="Lato" pitchFamily="34" charset="-122"/>
                <a:cs typeface="Lato" pitchFamily="34" charset="-120"/>
              </a:rPr>
              <a:t>Service Disruption (2%)</a:t>
            </a:r>
            <a:endParaRPr lang="en-US" sz="1650" dirty="0"/>
          </a:p>
        </p:txBody>
      </p:sp>
      <p:sp>
        <p:nvSpPr>
          <p:cNvPr id="18" name="Text 15"/>
          <p:cNvSpPr/>
          <p:nvPr/>
        </p:nvSpPr>
        <p:spPr>
          <a:xfrm>
            <a:off x="6280190" y="6428184"/>
            <a:ext cx="7556421" cy="1034415"/>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The dataset includes various metrics collected at 1-minute intervals, with realistic ranges for normal and failure scenarios. The dataset contains 100,000 records.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32753" y="756138"/>
            <a:ext cx="4478215" cy="6717323"/>
          </a:xfrm>
          <a:prstGeom prst="rect">
            <a:avLst/>
          </a:prstGeom>
        </p:spPr>
      </p:pic>
      <p:sp>
        <p:nvSpPr>
          <p:cNvPr id="3" name="Text 0"/>
          <p:cNvSpPr/>
          <p:nvPr/>
        </p:nvSpPr>
        <p:spPr>
          <a:xfrm>
            <a:off x="793790" y="2004774"/>
            <a:ext cx="6509742" cy="460772"/>
          </a:xfrm>
          <a:prstGeom prst="rect">
            <a:avLst/>
          </a:prstGeom>
          <a:noFill/>
          <a:ln/>
        </p:spPr>
        <p:txBody>
          <a:bodyPr wrap="none" lIns="0" tIns="0" rIns="0" bIns="0" rtlCol="0" anchor="t"/>
          <a:lstStyle/>
          <a:p>
            <a:pPr marL="0" indent="0" algn="l">
              <a:lnSpc>
                <a:spcPts val="3600"/>
              </a:lnSpc>
              <a:buNone/>
            </a:pPr>
            <a:r>
              <a:rPr lang="en-US" sz="2900" b="1" dirty="0">
                <a:solidFill>
                  <a:srgbClr val="282824"/>
                </a:solidFill>
                <a:latin typeface="Lato Bold" pitchFamily="34" charset="0"/>
                <a:ea typeface="Lato Bold" pitchFamily="34" charset="-122"/>
                <a:cs typeface="Lato Bold" pitchFamily="34" charset="-120"/>
              </a:rPr>
              <a:t>Data Preprocessing: Preparing the Data</a:t>
            </a:r>
            <a:endParaRPr lang="en-US" sz="2900" dirty="0"/>
          </a:p>
        </p:txBody>
      </p:sp>
      <p:pic>
        <p:nvPicPr>
          <p:cNvPr id="4" name="Image 1" descr="preencoded.png"/>
          <p:cNvPicPr>
            <a:picLocks noChangeAspect="1"/>
          </p:cNvPicPr>
          <p:nvPr/>
        </p:nvPicPr>
        <p:blipFill>
          <a:blip r:embed="rId4"/>
          <a:stretch>
            <a:fillRect/>
          </a:stretch>
        </p:blipFill>
        <p:spPr>
          <a:xfrm>
            <a:off x="793790" y="2686645"/>
            <a:ext cx="737116" cy="884515"/>
          </a:xfrm>
          <a:prstGeom prst="rect">
            <a:avLst/>
          </a:prstGeom>
        </p:spPr>
      </p:pic>
      <p:sp>
        <p:nvSpPr>
          <p:cNvPr id="5" name="Text 1"/>
          <p:cNvSpPr/>
          <p:nvPr/>
        </p:nvSpPr>
        <p:spPr>
          <a:xfrm>
            <a:off x="1752005" y="2834045"/>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4A4A45"/>
                </a:solidFill>
                <a:latin typeface="Lato Bold" pitchFamily="34" charset="0"/>
                <a:ea typeface="Lato Bold" pitchFamily="34" charset="-122"/>
                <a:cs typeface="Lato Bold" pitchFamily="34" charset="-120"/>
              </a:rPr>
              <a:t>Missing Values</a:t>
            </a:r>
            <a:endParaRPr lang="en-US" sz="1450" dirty="0"/>
          </a:p>
        </p:txBody>
      </p:sp>
      <p:sp>
        <p:nvSpPr>
          <p:cNvPr id="6" name="Text 2"/>
          <p:cNvSpPr/>
          <p:nvPr/>
        </p:nvSpPr>
        <p:spPr>
          <a:xfrm>
            <a:off x="1752005" y="3152775"/>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A4A45"/>
                </a:solidFill>
                <a:latin typeface="Lato" pitchFamily="34" charset="0"/>
                <a:ea typeface="Lato" pitchFamily="34" charset="-122"/>
                <a:cs typeface="Lato" pitchFamily="34" charset="-120"/>
              </a:rPr>
              <a:t>Mean imputation was used for numerical features.</a:t>
            </a:r>
            <a:endParaRPr lang="en-US" sz="1150" dirty="0"/>
          </a:p>
        </p:txBody>
      </p:sp>
      <p:pic>
        <p:nvPicPr>
          <p:cNvPr id="7" name="Image 2" descr="preencoded.png"/>
          <p:cNvPicPr>
            <a:picLocks noChangeAspect="1"/>
          </p:cNvPicPr>
          <p:nvPr/>
        </p:nvPicPr>
        <p:blipFill>
          <a:blip r:embed="rId5"/>
          <a:stretch>
            <a:fillRect/>
          </a:stretch>
        </p:blipFill>
        <p:spPr>
          <a:xfrm>
            <a:off x="793790" y="3571161"/>
            <a:ext cx="737116" cy="884515"/>
          </a:xfrm>
          <a:prstGeom prst="rect">
            <a:avLst/>
          </a:prstGeom>
        </p:spPr>
      </p:pic>
      <p:sp>
        <p:nvSpPr>
          <p:cNvPr id="8" name="Text 3"/>
          <p:cNvSpPr/>
          <p:nvPr/>
        </p:nvSpPr>
        <p:spPr>
          <a:xfrm>
            <a:off x="1752005" y="3718560"/>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4A4A45"/>
                </a:solidFill>
                <a:latin typeface="Lato Bold" pitchFamily="34" charset="0"/>
                <a:ea typeface="Lato Bold" pitchFamily="34" charset="-122"/>
                <a:cs typeface="Lato Bold" pitchFamily="34" charset="-120"/>
              </a:rPr>
              <a:t>Categorical Encoding</a:t>
            </a:r>
            <a:endParaRPr lang="en-US" sz="1450" dirty="0"/>
          </a:p>
        </p:txBody>
      </p:sp>
      <p:sp>
        <p:nvSpPr>
          <p:cNvPr id="9" name="Text 4"/>
          <p:cNvSpPr/>
          <p:nvPr/>
        </p:nvSpPr>
        <p:spPr>
          <a:xfrm>
            <a:off x="1752005" y="4037290"/>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A4A45"/>
                </a:solidFill>
                <a:latin typeface="Lato" pitchFamily="34" charset="0"/>
                <a:ea typeface="Lato" pitchFamily="34" charset="-122"/>
                <a:cs typeface="Lato" pitchFamily="34" charset="-120"/>
              </a:rPr>
              <a:t>One-hot encoding was applied to categorical variables.</a:t>
            </a:r>
            <a:endParaRPr lang="en-US" sz="1150" dirty="0"/>
          </a:p>
        </p:txBody>
      </p:sp>
      <p:pic>
        <p:nvPicPr>
          <p:cNvPr id="10" name="Image 3" descr="preencoded.png"/>
          <p:cNvPicPr>
            <a:picLocks noChangeAspect="1"/>
          </p:cNvPicPr>
          <p:nvPr/>
        </p:nvPicPr>
        <p:blipFill>
          <a:blip r:embed="rId6"/>
          <a:stretch>
            <a:fillRect/>
          </a:stretch>
        </p:blipFill>
        <p:spPr>
          <a:xfrm>
            <a:off x="793790" y="4455676"/>
            <a:ext cx="737116" cy="884515"/>
          </a:xfrm>
          <a:prstGeom prst="rect">
            <a:avLst/>
          </a:prstGeom>
        </p:spPr>
      </p:pic>
      <p:sp>
        <p:nvSpPr>
          <p:cNvPr id="11" name="Text 5"/>
          <p:cNvSpPr/>
          <p:nvPr/>
        </p:nvSpPr>
        <p:spPr>
          <a:xfrm>
            <a:off x="1752005" y="4603075"/>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4A4A45"/>
                </a:solidFill>
                <a:latin typeface="Lato Bold" pitchFamily="34" charset="0"/>
                <a:ea typeface="Lato Bold" pitchFamily="34" charset="-122"/>
                <a:cs typeface="Lato Bold" pitchFamily="34" charset="-120"/>
              </a:rPr>
              <a:t>Feature Scaling</a:t>
            </a:r>
            <a:endParaRPr lang="en-US" sz="1450" dirty="0"/>
          </a:p>
        </p:txBody>
      </p:sp>
      <p:sp>
        <p:nvSpPr>
          <p:cNvPr id="12" name="Text 6"/>
          <p:cNvSpPr/>
          <p:nvPr/>
        </p:nvSpPr>
        <p:spPr>
          <a:xfrm>
            <a:off x="1752005" y="4921806"/>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A4A45"/>
                </a:solidFill>
                <a:latin typeface="Lato" pitchFamily="34" charset="0"/>
                <a:ea typeface="Lato" pitchFamily="34" charset="-122"/>
                <a:cs typeface="Lato" pitchFamily="34" charset="-120"/>
              </a:rPr>
              <a:t>StandardScaler was used to normalize the numerical data.</a:t>
            </a:r>
            <a:endParaRPr lang="en-US" sz="1150" dirty="0"/>
          </a:p>
        </p:txBody>
      </p:sp>
      <p:pic>
        <p:nvPicPr>
          <p:cNvPr id="13" name="Image 4" descr="preencoded.png"/>
          <p:cNvPicPr>
            <a:picLocks noChangeAspect="1"/>
          </p:cNvPicPr>
          <p:nvPr/>
        </p:nvPicPr>
        <p:blipFill>
          <a:blip r:embed="rId7"/>
          <a:stretch>
            <a:fillRect/>
          </a:stretch>
        </p:blipFill>
        <p:spPr>
          <a:xfrm>
            <a:off x="793790" y="5340191"/>
            <a:ext cx="737116" cy="884515"/>
          </a:xfrm>
          <a:prstGeom prst="rect">
            <a:avLst/>
          </a:prstGeom>
        </p:spPr>
      </p:pic>
      <p:sp>
        <p:nvSpPr>
          <p:cNvPr id="14" name="Text 7"/>
          <p:cNvSpPr/>
          <p:nvPr/>
        </p:nvSpPr>
        <p:spPr>
          <a:xfrm>
            <a:off x="1752005" y="548759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4A4A45"/>
                </a:solidFill>
                <a:latin typeface="Lato Bold" pitchFamily="34" charset="0"/>
                <a:ea typeface="Lato Bold" pitchFamily="34" charset="-122"/>
                <a:cs typeface="Lato Bold" pitchFamily="34" charset="-120"/>
              </a:rPr>
              <a:t>Class Imbalance</a:t>
            </a:r>
            <a:endParaRPr lang="en-US" sz="1450" dirty="0"/>
          </a:p>
        </p:txBody>
      </p:sp>
      <p:sp>
        <p:nvSpPr>
          <p:cNvPr id="15" name="Text 8"/>
          <p:cNvSpPr/>
          <p:nvPr/>
        </p:nvSpPr>
        <p:spPr>
          <a:xfrm>
            <a:off x="1752005" y="5806321"/>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A4A45"/>
                </a:solidFill>
                <a:latin typeface="Lato" pitchFamily="34" charset="0"/>
                <a:ea typeface="Lato" pitchFamily="34" charset="-122"/>
                <a:cs typeface="Lato" pitchFamily="34" charset="-120"/>
              </a:rPr>
              <a:t>SMOTE was applied to balance the class distribution.</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10465594"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Feature Engineering: Enhancing Accuracy</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A4A45"/>
                </a:solidFill>
                <a:latin typeface="Lato Bold" pitchFamily="34" charset="0"/>
                <a:ea typeface="Lato Bold" pitchFamily="34" charset="-122"/>
                <a:cs typeface="Lato Bold" pitchFamily="34" charset="-120"/>
              </a:rPr>
              <a:t>Time-Based Features</a:t>
            </a:r>
            <a:endParaRPr lang="en-US" sz="2200" dirty="0"/>
          </a:p>
        </p:txBody>
      </p:sp>
      <p:sp>
        <p:nvSpPr>
          <p:cNvPr id="4" name="Text 2"/>
          <p:cNvSpPr/>
          <p:nvPr/>
        </p:nvSpPr>
        <p:spPr>
          <a:xfrm>
            <a:off x="793790" y="2861429"/>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4A4A45"/>
                </a:solidFill>
                <a:latin typeface="Lato" pitchFamily="34" charset="0"/>
                <a:ea typeface="Lato" pitchFamily="34" charset="-122"/>
                <a:cs typeface="Lato" pitchFamily="34" charset="-120"/>
              </a:rPr>
              <a:t>Extracted hour of the day and day of the week.</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2686050"/>
            <a:ext cx="339328" cy="424220"/>
          </a:xfrm>
          <a:prstGeom prst="rect">
            <a:avLst/>
          </a:prstGeom>
        </p:spPr>
      </p:pic>
      <p:sp>
        <p:nvSpPr>
          <p:cNvPr id="7" name="Text 3"/>
          <p:cNvSpPr/>
          <p:nvPr/>
        </p:nvSpPr>
        <p:spPr>
          <a:xfrm>
            <a:off x="9937790" y="23710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Anomaly Score</a:t>
            </a:r>
            <a:endParaRPr lang="en-US" sz="2200" dirty="0"/>
          </a:p>
        </p:txBody>
      </p:sp>
      <p:sp>
        <p:nvSpPr>
          <p:cNvPr id="8" name="Text 4"/>
          <p:cNvSpPr/>
          <p:nvPr/>
        </p:nvSpPr>
        <p:spPr>
          <a:xfrm>
            <a:off x="9937790" y="286142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Calculated the deviation of CPU and memory usage from rolling averages.</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074551"/>
            <a:ext cx="339328" cy="424220"/>
          </a:xfrm>
          <a:prstGeom prst="rect">
            <a:avLst/>
          </a:prstGeom>
        </p:spPr>
      </p:pic>
      <p:sp>
        <p:nvSpPr>
          <p:cNvPr id="11" name="Text 5"/>
          <p:cNvSpPr/>
          <p:nvPr/>
        </p:nvSpPr>
        <p:spPr>
          <a:xfrm>
            <a:off x="9937790" y="48235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Rolling Averages</a:t>
            </a:r>
            <a:endParaRPr lang="en-US" sz="2200" dirty="0"/>
          </a:p>
        </p:txBody>
      </p:sp>
      <p:sp>
        <p:nvSpPr>
          <p:cNvPr id="12" name="Text 6"/>
          <p:cNvSpPr/>
          <p:nvPr/>
        </p:nvSpPr>
        <p:spPr>
          <a:xfrm>
            <a:off x="9937790" y="531399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Computed rolling averages for CPU, memory, and disk usage.</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300424"/>
            <a:ext cx="339328" cy="424220"/>
          </a:xfrm>
          <a:prstGeom prst="rect">
            <a:avLst/>
          </a:prstGeom>
        </p:spPr>
      </p:pic>
      <p:sp>
        <p:nvSpPr>
          <p:cNvPr id="15" name="Text 7"/>
          <p:cNvSpPr/>
          <p:nvPr/>
        </p:nvSpPr>
        <p:spPr>
          <a:xfrm>
            <a:off x="1857256" y="482357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A4A45"/>
                </a:solidFill>
                <a:latin typeface="Lato Bold" pitchFamily="34" charset="0"/>
                <a:ea typeface="Lato Bold" pitchFamily="34" charset="-122"/>
                <a:cs typeface="Lato Bold" pitchFamily="34" charset="-120"/>
              </a:rPr>
              <a:t>Interaction Terms</a:t>
            </a:r>
            <a:endParaRPr lang="en-US" sz="2200" dirty="0"/>
          </a:p>
        </p:txBody>
      </p:sp>
      <p:sp>
        <p:nvSpPr>
          <p:cNvPr id="16" name="Text 8"/>
          <p:cNvSpPr/>
          <p:nvPr/>
        </p:nvSpPr>
        <p:spPr>
          <a:xfrm>
            <a:off x="793790" y="531399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4A4A45"/>
                </a:solidFill>
                <a:latin typeface="Lato" pitchFamily="34" charset="0"/>
                <a:ea typeface="Lato" pitchFamily="34" charset="-122"/>
                <a:cs typeface="Lato" pitchFamily="34" charset="-120"/>
              </a:rPr>
              <a:t>Combined CPU, memory, and network metrics.</a:t>
            </a:r>
            <a:endParaRPr lang="en-US" sz="1750" dirty="0"/>
          </a:p>
        </p:txBody>
      </p:sp>
      <p:pic>
        <p:nvPicPr>
          <p:cNvPr id="17" name="Image 6"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4911923"/>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Advanced feature engineering was performed to enhance the model’s predictive accuracy. Anomaly scores, rolling averages, and interaction terms were created.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96214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Model Selection: Choosing the Best Algorithm</a:t>
            </a:r>
            <a:endParaRPr lang="en-US" sz="4450" dirty="0"/>
          </a:p>
        </p:txBody>
      </p:sp>
      <p:sp>
        <p:nvSpPr>
          <p:cNvPr id="4" name="Shape 1"/>
          <p:cNvSpPr/>
          <p:nvPr/>
        </p:nvSpPr>
        <p:spPr>
          <a:xfrm>
            <a:off x="793790" y="2719864"/>
            <a:ext cx="3664863" cy="1669852"/>
          </a:xfrm>
          <a:prstGeom prst="roundRect">
            <a:avLst>
              <a:gd name="adj" fmla="val 2038"/>
            </a:avLst>
          </a:prstGeom>
          <a:solidFill>
            <a:srgbClr val="E5DFD2"/>
          </a:solidFill>
          <a:ln/>
        </p:spPr>
      </p:sp>
      <p:sp>
        <p:nvSpPr>
          <p:cNvPr id="5" name="Text 2"/>
          <p:cNvSpPr/>
          <p:nvPr/>
        </p:nvSpPr>
        <p:spPr>
          <a:xfrm>
            <a:off x="1020604"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Random Forest</a:t>
            </a:r>
            <a:endParaRPr lang="en-US" sz="2200" dirty="0"/>
          </a:p>
        </p:txBody>
      </p:sp>
      <p:sp>
        <p:nvSpPr>
          <p:cNvPr id="6" name="Text 3"/>
          <p:cNvSpPr/>
          <p:nvPr/>
        </p:nvSpPr>
        <p:spPr>
          <a:xfrm>
            <a:off x="1020604" y="343709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Ensemble learning method known for robustness.</a:t>
            </a:r>
            <a:endParaRPr lang="en-US" sz="1750" dirty="0"/>
          </a:p>
        </p:txBody>
      </p:sp>
      <p:sp>
        <p:nvSpPr>
          <p:cNvPr id="7" name="Shape 4"/>
          <p:cNvSpPr/>
          <p:nvPr/>
        </p:nvSpPr>
        <p:spPr>
          <a:xfrm>
            <a:off x="4685467" y="2719864"/>
            <a:ext cx="3664863" cy="1669852"/>
          </a:xfrm>
          <a:prstGeom prst="roundRect">
            <a:avLst>
              <a:gd name="adj" fmla="val 2038"/>
            </a:avLst>
          </a:prstGeom>
          <a:solidFill>
            <a:srgbClr val="E5DFD2"/>
          </a:solidFill>
          <a:ln/>
        </p:spPr>
      </p:sp>
      <p:sp>
        <p:nvSpPr>
          <p:cNvPr id="8" name="Text 5"/>
          <p:cNvSpPr/>
          <p:nvPr/>
        </p:nvSpPr>
        <p:spPr>
          <a:xfrm>
            <a:off x="4912281"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XGBoost</a:t>
            </a:r>
            <a:endParaRPr lang="en-US" sz="2200" dirty="0"/>
          </a:p>
        </p:txBody>
      </p:sp>
      <p:sp>
        <p:nvSpPr>
          <p:cNvPr id="9" name="Text 6"/>
          <p:cNvSpPr/>
          <p:nvPr/>
        </p:nvSpPr>
        <p:spPr>
          <a:xfrm>
            <a:off x="4912281" y="343709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Gradient boosting algorithm with high accuracy.</a:t>
            </a:r>
            <a:endParaRPr lang="en-US" sz="1750" dirty="0"/>
          </a:p>
        </p:txBody>
      </p:sp>
      <p:sp>
        <p:nvSpPr>
          <p:cNvPr id="10" name="Shape 7"/>
          <p:cNvSpPr/>
          <p:nvPr/>
        </p:nvSpPr>
        <p:spPr>
          <a:xfrm>
            <a:off x="793790" y="4616529"/>
            <a:ext cx="7556421" cy="1306949"/>
          </a:xfrm>
          <a:prstGeom prst="roundRect">
            <a:avLst>
              <a:gd name="adj" fmla="val 2603"/>
            </a:avLst>
          </a:prstGeom>
          <a:solidFill>
            <a:srgbClr val="E5DFD2"/>
          </a:solidFill>
          <a:ln/>
        </p:spPr>
      </p:sp>
      <p:sp>
        <p:nvSpPr>
          <p:cNvPr id="11" name="Text 8"/>
          <p:cNvSpPr/>
          <p:nvPr/>
        </p:nvSpPr>
        <p:spPr>
          <a:xfrm>
            <a:off x="1020604" y="48433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Logistic Regression</a:t>
            </a:r>
            <a:endParaRPr lang="en-US" sz="2200" dirty="0"/>
          </a:p>
        </p:txBody>
      </p:sp>
      <p:sp>
        <p:nvSpPr>
          <p:cNvPr id="12" name="Text 9"/>
          <p:cNvSpPr/>
          <p:nvPr/>
        </p:nvSpPr>
        <p:spPr>
          <a:xfrm>
            <a:off x="1020604" y="533376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Simple baseline model for comparison.</a:t>
            </a:r>
            <a:endParaRPr lang="en-US" sz="1750" dirty="0"/>
          </a:p>
        </p:txBody>
      </p:sp>
      <p:sp>
        <p:nvSpPr>
          <p:cNvPr id="13" name="Text 10"/>
          <p:cNvSpPr/>
          <p:nvPr/>
        </p:nvSpPr>
        <p:spPr>
          <a:xfrm>
            <a:off x="793790" y="617862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Random Forest was selected due to its superior performance metrics, robustness against missing values, and ability to handle large datasets effectively.</a:t>
            </a:r>
            <a:endParaRPr lang="en-US" sz="1750" dirty="0"/>
          </a:p>
        </p:txBody>
      </p:sp>
      <p:pic>
        <p:nvPicPr>
          <p:cNvPr id="14" name="Picture 13">
            <a:extLst>
              <a:ext uri="{FF2B5EF4-FFF2-40B4-BE49-F238E27FC236}">
                <a16:creationId xmlns:a16="http://schemas.microsoft.com/office/drawing/2014/main" id="{607B6FBF-3836-18BD-88A7-30E8D6B973C6}"/>
              </a:ext>
            </a:extLst>
          </p:cNvPr>
          <p:cNvPicPr>
            <a:picLocks noChangeAspect="1"/>
          </p:cNvPicPr>
          <p:nvPr/>
        </p:nvPicPr>
        <p:blipFill>
          <a:blip r:embed="rId3"/>
          <a:stretch>
            <a:fillRect/>
          </a:stretch>
        </p:blipFill>
        <p:spPr>
          <a:xfrm>
            <a:off x="8350211" y="1406769"/>
            <a:ext cx="5394960" cy="47718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21679" y="811137"/>
            <a:ext cx="4404883" cy="6607325"/>
          </a:xfrm>
          <a:prstGeom prst="rect">
            <a:avLst/>
          </a:prstGeom>
        </p:spPr>
      </p:pic>
      <p:sp>
        <p:nvSpPr>
          <p:cNvPr id="3" name="Text 0"/>
          <p:cNvSpPr/>
          <p:nvPr/>
        </p:nvSpPr>
        <p:spPr>
          <a:xfrm>
            <a:off x="6280190" y="112526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Model Training: Fine-Tuning the Model</a:t>
            </a:r>
            <a:endParaRPr lang="en-US" sz="4450" dirty="0"/>
          </a:p>
        </p:txBody>
      </p:sp>
      <p:sp>
        <p:nvSpPr>
          <p:cNvPr id="4" name="Shape 1"/>
          <p:cNvSpPr/>
          <p:nvPr/>
        </p:nvSpPr>
        <p:spPr>
          <a:xfrm>
            <a:off x="6280190" y="3138130"/>
            <a:ext cx="510302" cy="510302"/>
          </a:xfrm>
          <a:prstGeom prst="roundRect">
            <a:avLst>
              <a:gd name="adj" fmla="val 6667"/>
            </a:avLst>
          </a:prstGeom>
          <a:solidFill>
            <a:srgbClr val="E5DFD2"/>
          </a:solidFill>
          <a:ln/>
        </p:spPr>
      </p:sp>
      <p:sp>
        <p:nvSpPr>
          <p:cNvPr id="5" name="Text 2"/>
          <p:cNvSpPr/>
          <p:nvPr/>
        </p:nvSpPr>
        <p:spPr>
          <a:xfrm>
            <a:off x="7017306" y="3138130"/>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Hyperparameter Tuning</a:t>
            </a:r>
            <a:endParaRPr lang="en-US" sz="2200" dirty="0"/>
          </a:p>
        </p:txBody>
      </p:sp>
      <p:sp>
        <p:nvSpPr>
          <p:cNvPr id="6" name="Text 3"/>
          <p:cNvSpPr/>
          <p:nvPr/>
        </p:nvSpPr>
        <p:spPr>
          <a:xfrm>
            <a:off x="7017306" y="3982879"/>
            <a:ext cx="29277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n_estimators: 200</a:t>
            </a:r>
            <a:endParaRPr lang="en-US" sz="1750" dirty="0"/>
          </a:p>
        </p:txBody>
      </p:sp>
      <p:sp>
        <p:nvSpPr>
          <p:cNvPr id="7" name="Text 4"/>
          <p:cNvSpPr/>
          <p:nvPr/>
        </p:nvSpPr>
        <p:spPr>
          <a:xfrm>
            <a:off x="7017306" y="4425077"/>
            <a:ext cx="29277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max_depth: 30</a:t>
            </a:r>
            <a:endParaRPr lang="en-US" sz="1750" dirty="0"/>
          </a:p>
        </p:txBody>
      </p:sp>
      <p:sp>
        <p:nvSpPr>
          <p:cNvPr id="8" name="Shape 5"/>
          <p:cNvSpPr/>
          <p:nvPr/>
        </p:nvSpPr>
        <p:spPr>
          <a:xfrm>
            <a:off x="10171867" y="3138130"/>
            <a:ext cx="510302" cy="510302"/>
          </a:xfrm>
          <a:prstGeom prst="roundRect">
            <a:avLst>
              <a:gd name="adj" fmla="val 6667"/>
            </a:avLst>
          </a:prstGeom>
          <a:solidFill>
            <a:srgbClr val="E5DFD2"/>
          </a:solidFill>
          <a:ln/>
        </p:spPr>
      </p:sp>
      <p:sp>
        <p:nvSpPr>
          <p:cNvPr id="9" name="Text 6"/>
          <p:cNvSpPr/>
          <p:nvPr/>
        </p:nvSpPr>
        <p:spPr>
          <a:xfrm>
            <a:off x="10908983" y="31381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Cross-Validation</a:t>
            </a:r>
            <a:endParaRPr lang="en-US" sz="2200" dirty="0"/>
          </a:p>
        </p:txBody>
      </p:sp>
      <p:sp>
        <p:nvSpPr>
          <p:cNvPr id="10" name="Text 7"/>
          <p:cNvSpPr/>
          <p:nvPr/>
        </p:nvSpPr>
        <p:spPr>
          <a:xfrm>
            <a:off x="10908983" y="3628549"/>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5-fold cross-validation was used to evaluate model generalization.</a:t>
            </a:r>
            <a:endParaRPr lang="en-US" sz="1750" dirty="0"/>
          </a:p>
        </p:txBody>
      </p:sp>
      <p:sp>
        <p:nvSpPr>
          <p:cNvPr id="11" name="Shape 8"/>
          <p:cNvSpPr/>
          <p:nvPr/>
        </p:nvSpPr>
        <p:spPr>
          <a:xfrm>
            <a:off x="6280190" y="5269944"/>
            <a:ext cx="510302" cy="510302"/>
          </a:xfrm>
          <a:prstGeom prst="roundRect">
            <a:avLst>
              <a:gd name="adj" fmla="val 6667"/>
            </a:avLst>
          </a:prstGeom>
          <a:solidFill>
            <a:srgbClr val="E5DFD2"/>
          </a:solidFill>
          <a:ln/>
        </p:spPr>
      </p:sp>
      <p:sp>
        <p:nvSpPr>
          <p:cNvPr id="12" name="Text 9"/>
          <p:cNvSpPr/>
          <p:nvPr/>
        </p:nvSpPr>
        <p:spPr>
          <a:xfrm>
            <a:off x="7017306" y="52699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Training Process</a:t>
            </a:r>
            <a:endParaRPr lang="en-US" sz="2200" dirty="0"/>
          </a:p>
        </p:txBody>
      </p:sp>
      <p:sp>
        <p:nvSpPr>
          <p:cNvPr id="13" name="Text 10"/>
          <p:cNvSpPr/>
          <p:nvPr/>
        </p:nvSpPr>
        <p:spPr>
          <a:xfrm>
            <a:off x="7017306" y="576036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80% for training, 20% for validation.</a:t>
            </a:r>
            <a:endParaRPr lang="en-US" sz="1750" dirty="0"/>
          </a:p>
        </p:txBody>
      </p:sp>
      <p:sp>
        <p:nvSpPr>
          <p:cNvPr id="14" name="Text 11"/>
          <p:cNvSpPr/>
          <p:nvPr/>
        </p:nvSpPr>
        <p:spPr>
          <a:xfrm>
            <a:off x="6280190" y="637841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Random Forest model was fine-tuned using RandomizedSearchCV. The dataset was divided into 80% for training and 20% for validation.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174617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Model Evaluation: Performance Metrics</a:t>
            </a:r>
            <a:endParaRPr lang="en-US" sz="4450" dirty="0"/>
          </a:p>
        </p:txBody>
      </p:sp>
      <p:sp>
        <p:nvSpPr>
          <p:cNvPr id="4" name="Text 1"/>
          <p:cNvSpPr/>
          <p:nvPr/>
        </p:nvSpPr>
        <p:spPr>
          <a:xfrm>
            <a:off x="793790" y="3617238"/>
            <a:ext cx="7556421" cy="748427"/>
          </a:xfrm>
          <a:prstGeom prst="rect">
            <a:avLst/>
          </a:prstGeom>
          <a:noFill/>
          <a:ln/>
        </p:spPr>
        <p:txBody>
          <a:bodyPr wrap="none" lIns="0" tIns="0" rIns="0" bIns="0" rtlCol="0" anchor="t"/>
          <a:lstStyle/>
          <a:p>
            <a:pPr marL="0" indent="0" algn="ctr">
              <a:lnSpc>
                <a:spcPts val="5850"/>
              </a:lnSpc>
              <a:buNone/>
            </a:pPr>
            <a:r>
              <a:rPr lang="en-US" sz="5850" b="1" dirty="0">
                <a:solidFill>
                  <a:srgbClr val="4A4A45"/>
                </a:solidFill>
                <a:latin typeface="Lato Bold" pitchFamily="34" charset="0"/>
                <a:ea typeface="Lato Bold" pitchFamily="34" charset="-122"/>
                <a:cs typeface="Lato Bold" pitchFamily="34" charset="-120"/>
              </a:rPr>
              <a:t>100%</a:t>
            </a:r>
            <a:endParaRPr lang="en-US" sz="5850" dirty="0"/>
          </a:p>
        </p:txBody>
      </p:sp>
      <p:sp>
        <p:nvSpPr>
          <p:cNvPr id="5" name="Text 2"/>
          <p:cNvSpPr/>
          <p:nvPr/>
        </p:nvSpPr>
        <p:spPr>
          <a:xfrm>
            <a:off x="3154323" y="4649033"/>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A4A45"/>
                </a:solidFill>
                <a:latin typeface="Lato Bold" pitchFamily="34" charset="0"/>
                <a:ea typeface="Lato Bold" pitchFamily="34" charset="-122"/>
                <a:cs typeface="Lato Bold" pitchFamily="34" charset="-120"/>
              </a:rPr>
              <a:t>Accuracy</a:t>
            </a:r>
            <a:endParaRPr lang="en-US" sz="2200" dirty="0"/>
          </a:p>
        </p:txBody>
      </p:sp>
      <p:sp>
        <p:nvSpPr>
          <p:cNvPr id="6" name="Text 3"/>
          <p:cNvSpPr/>
          <p:nvPr/>
        </p:nvSpPr>
        <p:spPr>
          <a:xfrm>
            <a:off x="-623888" y="511980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A4A45"/>
                </a:solidFill>
                <a:latin typeface="Lato" pitchFamily="34" charset="0"/>
                <a:ea typeface="Lato" pitchFamily="34" charset="-122"/>
                <a:cs typeface="Lato" pitchFamily="34" charset="-120"/>
              </a:rPr>
              <a:t>Perfect accuracy in predicting failure scenarios.</a:t>
            </a:r>
            <a:endParaRPr lang="en-US" sz="1750" dirty="0"/>
          </a:p>
        </p:txBody>
      </p:sp>
      <p:sp>
        <p:nvSpPr>
          <p:cNvPr id="7" name="Text 4"/>
          <p:cNvSpPr/>
          <p:nvPr/>
        </p:nvSpPr>
        <p:spPr>
          <a:xfrm>
            <a:off x="793790" y="5757505"/>
            <a:ext cx="5724241" cy="1370126"/>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model demonstrated perfect accuracy, effectively predicting all failure scenarios without any misclassifications.</a:t>
            </a:r>
            <a:endParaRPr lang="en-US" sz="1750" dirty="0"/>
          </a:p>
        </p:txBody>
      </p:sp>
      <p:pic>
        <p:nvPicPr>
          <p:cNvPr id="8" name="Picture 7">
            <a:extLst>
              <a:ext uri="{FF2B5EF4-FFF2-40B4-BE49-F238E27FC236}">
                <a16:creationId xmlns:a16="http://schemas.microsoft.com/office/drawing/2014/main" id="{326D6824-D326-41F6-D392-311DEB5430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462" y="1746170"/>
            <a:ext cx="7752267" cy="498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CFEF9D-97B4-55C4-9E69-331AF4B8547E}"/>
              </a:ext>
            </a:extLst>
          </p:cNvPr>
          <p:cNvPicPr>
            <a:picLocks noChangeAspect="1"/>
          </p:cNvPicPr>
          <p:nvPr/>
        </p:nvPicPr>
        <p:blipFill>
          <a:blip r:embed="rId2"/>
          <a:stretch>
            <a:fillRect/>
          </a:stretch>
        </p:blipFill>
        <p:spPr>
          <a:xfrm>
            <a:off x="1312985" y="812262"/>
            <a:ext cx="10691446" cy="6525179"/>
          </a:xfrm>
          <a:prstGeom prst="rect">
            <a:avLst/>
          </a:prstGeom>
        </p:spPr>
      </p:pic>
    </p:spTree>
    <p:extLst>
      <p:ext uri="{BB962C8B-B14F-4D97-AF65-F5344CB8AC3E}">
        <p14:creationId xmlns:p14="http://schemas.microsoft.com/office/powerpoint/2010/main" val="39372153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TotalTime>
  <Words>605</Words>
  <Application>Microsoft Office PowerPoint</Application>
  <PresentationFormat>Custom</PresentationFormat>
  <Paragraphs>90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Lato Bold</vt:lpstr>
      <vt:lpstr>Garamond</vt:lpstr>
      <vt:lpstr>Lato</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AMANPREET CHADHA (RA2211031010007)</cp:lastModifiedBy>
  <cp:revision>4</cp:revision>
  <dcterms:created xsi:type="dcterms:W3CDTF">2025-03-20T18:36:17Z</dcterms:created>
  <dcterms:modified xsi:type="dcterms:W3CDTF">2025-03-21T13:06:45Z</dcterms:modified>
</cp:coreProperties>
</file>